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5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7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69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1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7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59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2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9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313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71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85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3C58C-504A-4B19-9AD6-A993ED308235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08D40-C20F-4ADB-810F-3E0BDA81A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848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gerri.marshall@redclay.k12.de.us" TargetMode="External"/><Relationship Id="rId2" Type="http://schemas.openxmlformats.org/officeDocument/2006/relationships/hyperlink" Target="mailto:edward.mcgrath@redclay.k12.de.u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mccrae@doe.k12.de.us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de.portal.airast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login.doe.k12.de.u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Science DCAS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Spring 2011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1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Strengths and Weaknesses:  one more thing…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Every school at every tested grade has some assortment of +, -, and =.  These symbols reflect the school’s performance relative to </a:t>
            </a:r>
            <a:r>
              <a:rPr lang="en-US" b="1" u="sng" dirty="0" smtClean="0">
                <a:solidFill>
                  <a:srgbClr val="C00000"/>
                </a:solidFill>
              </a:rPr>
              <a:t>its own overall score.</a:t>
            </a:r>
            <a:r>
              <a:rPr lang="en-US" dirty="0" smtClean="0">
                <a:solidFill>
                  <a:srgbClr val="C00000"/>
                </a:solidFill>
              </a:rPr>
              <a:t>  In other words…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One school’s strengths and weaknesses </a:t>
            </a:r>
            <a:r>
              <a:rPr lang="en-US" u="sng" dirty="0" smtClean="0">
                <a:solidFill>
                  <a:srgbClr val="C00000"/>
                </a:solidFill>
              </a:rPr>
              <a:t>cannot</a:t>
            </a:r>
            <a:r>
              <a:rPr lang="en-US" dirty="0" smtClean="0">
                <a:solidFill>
                  <a:srgbClr val="C00000"/>
                </a:solidFill>
              </a:rPr>
              <a:t> be compared to another school’s strengths and weaknesses.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6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Grade level units corresponding to the content standards—Grades 4 and 5</a:t>
            </a:r>
            <a:endParaRPr lang="en-US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38098"/>
              </p:ext>
            </p:extLst>
          </p:nvPr>
        </p:nvGraphicFramePr>
        <p:xfrm>
          <a:off x="228600" y="1295400"/>
          <a:ext cx="8534400" cy="541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000"/>
                <a:gridCol w="4368800"/>
                <a:gridCol w="99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smtClean="0"/>
                        <a:t>Content 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Coalition unit(s)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Grade(s)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2:  Materials</a:t>
                      </a:r>
                      <a:r>
                        <a:rPr lang="en-US" baseline="0" dirty="0" smtClean="0"/>
                        <a:t> and their properties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Mixtures and Solutions</a:t>
                      </a:r>
                      <a:br>
                        <a:rPr lang="en-US" dirty="0" smtClean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br>
                        <a:rPr lang="en-US" dirty="0" smtClean="0"/>
                      </a:b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  Energy and its Effects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Magnetism and Electricity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Motion and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4:</a:t>
                      </a:r>
                      <a:r>
                        <a:rPr lang="en-US" baseline="0" dirty="0" smtClean="0"/>
                        <a:t>  Earth in 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Skywatchers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5:</a:t>
                      </a:r>
                      <a:r>
                        <a:rPr lang="en-US" baseline="0" dirty="0" smtClean="0"/>
                        <a:t>  Earth’s Dynamic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Land and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6:  Life Processes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Structures</a:t>
                      </a:r>
                      <a:r>
                        <a:rPr lang="en-US" baseline="0" dirty="0" smtClean="0"/>
                        <a:t> of Life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/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Ecosystems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7:  Diversity and Continuity</a:t>
                      </a:r>
                      <a:r>
                        <a:rPr lang="en-US" baseline="0" dirty="0" smtClean="0"/>
                        <a:t> of Living Things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Structures of Life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Ecosystems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8:  Ecology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Land and Water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Ecosystems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844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11430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Arial Black" pitchFamily="34" charset="0"/>
              </a:rPr>
              <a:t>Grade level units corresponding to the content standards—Grades 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6-8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020299"/>
              </p:ext>
            </p:extLst>
          </p:nvPr>
        </p:nvGraphicFramePr>
        <p:xfrm>
          <a:off x="228600" y="1066800"/>
          <a:ext cx="8534400" cy="570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191000"/>
                <a:gridCol w="99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r>
                        <a:rPr lang="en-US" baseline="0" dirty="0" smtClean="0"/>
                        <a:t> Content 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Coalition unit(s)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Grade(s)</a:t>
                      </a:r>
                      <a:endParaRPr lang="en-US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dirty="0" smtClean="0"/>
                        <a:t>2:  Materials</a:t>
                      </a:r>
                      <a:r>
                        <a:rPr lang="en-US" baseline="0" dirty="0" smtClean="0"/>
                        <a:t> and their properties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Properties</a:t>
                      </a:r>
                      <a:r>
                        <a:rPr lang="en-US" baseline="0" dirty="0" smtClean="0"/>
                        <a:t> of 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  Energy and its Effects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Forces and</a:t>
                      </a:r>
                      <a:r>
                        <a:rPr lang="en-US" baseline="0" dirty="0" smtClean="0"/>
                        <a:t> Motion/Simple Machines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/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Transformation of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4:</a:t>
                      </a:r>
                      <a:r>
                        <a:rPr lang="en-US" baseline="0" dirty="0" smtClean="0"/>
                        <a:t>  Earth in 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Planetary</a:t>
                      </a:r>
                      <a:r>
                        <a:rPr lang="en-US" baseline="0" dirty="0" smtClean="0"/>
                        <a:t> Science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5:</a:t>
                      </a:r>
                      <a:r>
                        <a:rPr lang="en-US" baseline="0" dirty="0" smtClean="0"/>
                        <a:t>  Earth’s Dynamic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Earth History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Watersheds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Weather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7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6:  Life Processes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Body and Me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Diversity of Life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833120">
                <a:tc>
                  <a:txBody>
                    <a:bodyPr/>
                    <a:lstStyle/>
                    <a:p>
                      <a:r>
                        <a:rPr lang="en-US" dirty="0" smtClean="0"/>
                        <a:t>7:  Diversity and Continuity</a:t>
                      </a:r>
                      <a:r>
                        <a:rPr lang="en-US" baseline="0" dirty="0" smtClean="0"/>
                        <a:t> of Living Things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Our Genes Ourselves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Delaware Ecosystems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8:  Ecology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Delaware</a:t>
                      </a:r>
                      <a:r>
                        <a:rPr lang="en-US" baseline="0" dirty="0" smtClean="0"/>
                        <a:t> Ecosystems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95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Arial Black" pitchFamily="34" charset="0"/>
              </a:rPr>
              <a:t>Grade level units corresponding to the content standards—Grades 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9 </a:t>
            </a:r>
            <a:r>
              <a:rPr lang="en-US" sz="3200" dirty="0">
                <a:solidFill>
                  <a:srgbClr val="C00000"/>
                </a:solidFill>
                <a:latin typeface="Arial Black" pitchFamily="34" charset="0"/>
              </a:rPr>
              <a:t>and 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10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279753"/>
              </p:ext>
            </p:extLst>
          </p:nvPr>
        </p:nvGraphicFramePr>
        <p:xfrm>
          <a:off x="228600" y="1752600"/>
          <a:ext cx="853440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000"/>
                <a:gridCol w="4368800"/>
                <a:gridCol w="99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r>
                        <a:rPr lang="en-US" baseline="0" dirty="0" smtClean="0"/>
                        <a:t> Content 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Coalition unit(s)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Grade(s)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2:  Materials</a:t>
                      </a:r>
                      <a:r>
                        <a:rPr lang="en-US" baseline="0" dirty="0" smtClean="0"/>
                        <a:t> and their properties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Living by</a:t>
                      </a:r>
                      <a:r>
                        <a:rPr lang="en-US" baseline="0" dirty="0" smtClean="0"/>
                        <a:t> Chemistry/Alchemy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/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Cellular and Chemical Basis of Life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  Energy and its Effects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 Across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4:</a:t>
                      </a:r>
                      <a:r>
                        <a:rPr lang="en-US" baseline="0" dirty="0" smtClean="0"/>
                        <a:t>  Earth in 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Earth</a:t>
                      </a:r>
                      <a:r>
                        <a:rPr lang="en-US" baseline="0" dirty="0" smtClean="0"/>
                        <a:t> Systems (only Solar Nebula Theory)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5:</a:t>
                      </a:r>
                      <a:r>
                        <a:rPr lang="en-US" baseline="0" dirty="0" smtClean="0"/>
                        <a:t>  Earth’s Dynamic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Earth</a:t>
                      </a:r>
                      <a:r>
                        <a:rPr lang="en-US" baseline="0" dirty="0" smtClean="0"/>
                        <a:t>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6:  Life Processes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Cellular</a:t>
                      </a:r>
                      <a:r>
                        <a:rPr lang="en-US" baseline="0" dirty="0" smtClean="0"/>
                        <a:t> and Chemical Basis of Life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7:  Diversity and Continuity</a:t>
                      </a:r>
                      <a:r>
                        <a:rPr lang="en-US" baseline="0" dirty="0" smtClean="0"/>
                        <a:t> of Living Things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Nature of Science/Evolution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Genetics and Biotechnology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8:  Ecology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assessed on 10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grade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65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rial Black" pitchFamily="34" charset="0"/>
              </a:rPr>
              <a:t>After exploring the site, with a grade level colleague</a:t>
            </a:r>
            <a:endParaRPr lang="en-US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What should your building-mates, your PLC team, and your administrators know about the science DCAS scores?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What (if anything) should the district office be telling teachers during in-service or professional development?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What (if anything) do these scores tell us about the Coalition units or how training occurs?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What (if any) further discussion do we as the Science Curriculum Council need to have about the science DCAS?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1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What??? More Questions??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Edward McGrath, Science Supervisor</a:t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>552-3768  </a:t>
            </a:r>
            <a:r>
              <a:rPr lang="en-US" sz="2800" dirty="0" smtClean="0">
                <a:solidFill>
                  <a:srgbClr val="C00000"/>
                </a:solidFill>
                <a:hlinkClick r:id="rId2"/>
              </a:rPr>
              <a:t>edward.mcgrath@redclay.k12.de.us</a:t>
            </a: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Gerri Marshall, Supervisor of Research and Evaluation  552-3718  </a:t>
            </a:r>
            <a:r>
              <a:rPr lang="en-US" sz="2800" dirty="0" smtClean="0">
                <a:solidFill>
                  <a:srgbClr val="C00000"/>
                </a:solidFill>
                <a:hlinkClick r:id="rId3"/>
              </a:rPr>
              <a:t>gerri.marshall@redclay.k12.de.us</a:t>
            </a: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April McCrae, DOE associate for Science Assessment</a:t>
            </a:r>
            <a:r>
              <a:rPr lang="en-US" dirty="0" smtClean="0">
                <a:solidFill>
                  <a:srgbClr val="C00000"/>
                </a:solidFill>
              </a:rPr>
              <a:t> (302) 735-4093  </a:t>
            </a:r>
            <a:r>
              <a:rPr lang="en-US" dirty="0" smtClean="0">
                <a:solidFill>
                  <a:srgbClr val="C00000"/>
                </a:solidFill>
                <a:hlinkClick r:id="rId4"/>
              </a:rPr>
              <a:t>amccrae@doe.k12.de.us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en-US" sz="28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3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44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Where do we go from here???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4" descr="fig8--cone neb (ngc2264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38" b="11538"/>
          <a:stretch/>
        </p:blipFill>
        <p:spPr bwMode="auto">
          <a:xfrm>
            <a:off x="457200" y="381000"/>
            <a:ext cx="8382000" cy="426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39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Step One:  Log into the DCAS Portal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hlinkClick r:id="rId2"/>
              </a:rPr>
              <a:t>http://de.portal.airast.org/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From here:  click on “administrators and teachers”</a:t>
            </a: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" t="14067" r="4262" b="24059"/>
          <a:stretch/>
        </p:blipFill>
        <p:spPr bwMode="auto">
          <a:xfrm>
            <a:off x="533400" y="4114799"/>
            <a:ext cx="8382000" cy="2180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5334000" y="5486400"/>
            <a:ext cx="38100" cy="1037175"/>
          </a:xfrm>
          <a:prstGeom prst="straightConnector1">
            <a:avLst/>
          </a:prstGeom>
          <a:ln w="1174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800600" y="3429000"/>
            <a:ext cx="427399" cy="1295400"/>
          </a:xfrm>
          <a:prstGeom prst="straightConnector1">
            <a:avLst/>
          </a:prstGeom>
          <a:ln w="1174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74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Let’s start with general DCAS details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" t="13919" r="-925" b="29203"/>
          <a:stretch/>
        </p:blipFill>
        <p:spPr bwMode="auto">
          <a:xfrm>
            <a:off x="762000" y="1905000"/>
            <a:ext cx="712809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914400" y="4114800"/>
            <a:ext cx="990600" cy="0"/>
          </a:xfrm>
          <a:prstGeom prst="straightConnector1">
            <a:avLst/>
          </a:prstGeom>
          <a:ln w="1047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38200" y="280191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Click on “Educator Resources”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1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Take about 5 minutes to explore the relevant science resources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With a partner:</a:t>
            </a:r>
          </a:p>
          <a:p>
            <a:pPr marL="0" indent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Which information will be important for your staff to know?</a:t>
            </a:r>
            <a:br>
              <a:rPr lang="en-US" b="1" dirty="0" smtClean="0">
                <a:solidFill>
                  <a:srgbClr val="7030A0"/>
                </a:solidFill>
              </a:rPr>
            </a:b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Based on these resources, what has changed about your understanding of the science DCAS?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9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To access your school’s data: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Log into IMS:  </a:t>
            </a:r>
            <a:r>
              <a:rPr lang="en-US" dirty="0" smtClean="0">
                <a:solidFill>
                  <a:srgbClr val="C00000"/>
                </a:solidFill>
                <a:hlinkClick r:id="rId2"/>
              </a:rPr>
              <a:t>https://login.doe.k12.de.us/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Choose “Delaware Comprehensive Assessment System (DCAS)”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581400"/>
            <a:ext cx="6581775" cy="22764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685800" y="4953000"/>
            <a:ext cx="1219200" cy="0"/>
          </a:xfrm>
          <a:prstGeom prst="straightConnector1">
            <a:avLst/>
          </a:prstGeom>
          <a:ln w="9842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3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rial Black" pitchFamily="34" charset="0"/>
              </a:rPr>
              <a:t>When you get to online reporting system, make sure you choose Spring 2010-2011</a:t>
            </a:r>
            <a:endParaRPr lang="en-US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Choose the science grade of your choice.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You will see the aggregated score of all Red Clay Schools, the district, and the state.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16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For a given school, click “Reporting Categories”  To see the significance of the average scale score, click “Definitions” (top right).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Now, click “Red Clay Consolidated School District” and click “View Topics”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3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We’ll use 10</a:t>
            </a:r>
            <a:r>
              <a:rPr lang="en-US" baseline="30000" dirty="0" smtClean="0">
                <a:solidFill>
                  <a:srgbClr val="C00000"/>
                </a:solidFill>
                <a:latin typeface="Arial Black" pitchFamily="34" charset="0"/>
              </a:rPr>
              <a:t>th</a:t>
            </a:r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 grade science as our example here.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127" name="Picture 3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0" t="13576" r="1251" b="-12538"/>
          <a:stretch/>
        </p:blipFill>
        <p:spPr bwMode="auto">
          <a:xfrm>
            <a:off x="381000" y="1752600"/>
            <a:ext cx="8414657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268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New stuff—never seen on the DSTP!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This report gives information based on the </a:t>
            </a:r>
            <a:r>
              <a:rPr lang="en-US" u="sng" dirty="0" smtClean="0">
                <a:solidFill>
                  <a:srgbClr val="C00000"/>
                </a:solidFill>
              </a:rPr>
              <a:t>standard</a:t>
            </a:r>
            <a:r>
              <a:rPr lang="en-US" dirty="0" smtClean="0">
                <a:solidFill>
                  <a:srgbClr val="C00000"/>
                </a:solidFill>
              </a:rPr>
              <a:t>, not just the general topic.  For example, Materials and their Properties is distinguished from Energy and its Effects (even though both are part of Physical Science).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The + means the questions for this standard were scored relatively well compared to the exam as a whole for this group.  The – means the opposite, and the = means the questions for this standard were scored the same as the overall test.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4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555</Words>
  <Application>Microsoft Office PowerPoint</Application>
  <PresentationFormat>On-screen Show (4:3)</PresentationFormat>
  <Paragraphs>114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Science DCAS</vt:lpstr>
      <vt:lpstr>Step One:  Log into the DCAS Portal</vt:lpstr>
      <vt:lpstr>Let’s start with general DCAS details</vt:lpstr>
      <vt:lpstr>Take about 5 minutes to explore the relevant science resources</vt:lpstr>
      <vt:lpstr>To access your school’s data:</vt:lpstr>
      <vt:lpstr>When you get to online reporting system, make sure you choose Spring 2010-2011</vt:lpstr>
      <vt:lpstr>PowerPoint Presentation</vt:lpstr>
      <vt:lpstr>We’ll use 10th grade science as our example here.</vt:lpstr>
      <vt:lpstr>New stuff—never seen on the DSTP!</vt:lpstr>
      <vt:lpstr>Strengths and Weaknesses:  one more thing…</vt:lpstr>
      <vt:lpstr>Grade level units corresponding to the content standards—Grades 4 and 5</vt:lpstr>
      <vt:lpstr>Grade level units corresponding to the content standards—Grades 6-8</vt:lpstr>
      <vt:lpstr>Grade level units corresponding to the content standards—Grades 9 and 10</vt:lpstr>
      <vt:lpstr>After exploring the site, with a grade level colleague</vt:lpstr>
      <vt:lpstr>What??? More Questions??</vt:lpstr>
      <vt:lpstr>Where do we go from here???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DCAS</dc:title>
  <dc:creator>Edward J McGrath</dc:creator>
  <cp:lastModifiedBy>Edward J McGrath</cp:lastModifiedBy>
  <cp:revision>27</cp:revision>
  <cp:lastPrinted>2011-11-07T21:38:52Z</cp:lastPrinted>
  <dcterms:created xsi:type="dcterms:W3CDTF">2011-11-04T12:26:11Z</dcterms:created>
  <dcterms:modified xsi:type="dcterms:W3CDTF">2011-11-07T22:05:34Z</dcterms:modified>
</cp:coreProperties>
</file>